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70" r:id="rId9"/>
    <p:sldId id="260" r:id="rId10"/>
    <p:sldId id="261" r:id="rId11"/>
    <p:sldId id="262" r:id="rId12"/>
    <p:sldId id="263"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3658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953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6211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79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4.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hyperlink" Target="https://wiki.sei.cmu.edu/confluence/display/cplusplus/STR53-CPP.+Range+check+element+access" TargetMode="External"/><Relationship Id="rId4" Type="http://schemas.openxmlformats.org/officeDocument/2006/relationships/hyperlink" Target="https://www.ciena.com/insights/articles/5-Facts-You-Probably-Didnt-Know-About-In-Flight-Data-Encryption.htm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Stephen Blackburn</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5D24996D-A219-4FB8-97AF-B330343418D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651"/>
    </mc:Choice>
    <mc:Fallback xmlns="">
      <p:transition spd="slow" advTm="6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String Correctness</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char *str  = "string literal";</a:t>
            </a:r>
          </a:p>
          <a:p>
            <a:pPr marL="0" lvl="0" indent="0" algn="l" rtl="0">
              <a:lnSpc>
                <a:spcPct val="90000"/>
              </a:lnSpc>
              <a:spcBef>
                <a:spcPts val="1000"/>
              </a:spcBef>
              <a:spcAft>
                <a:spcPts val="0"/>
              </a:spcAft>
              <a:buSzPts val="1800"/>
              <a:buNone/>
            </a:pPr>
            <a:r>
              <a:rPr lang="en-US" dirty="0"/>
              <a:t>str[0] = 'S’;</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Negative, attempting to modify the string literal is undefined behavior.</a:t>
            </a:r>
            <a:endParaRPr dirty="0"/>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334894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624613"/>
            <a:ext cx="10820400" cy="49651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Memory</a:t>
            </a:r>
          </a:p>
          <a:p>
            <a:pPr marL="0" lvl="0" indent="0" algn="l" rtl="0">
              <a:lnSpc>
                <a:spcPct val="90000"/>
              </a:lnSpc>
              <a:spcBef>
                <a:spcPts val="1000"/>
              </a:spcBef>
              <a:spcAft>
                <a:spcPts val="0"/>
              </a:spcAft>
              <a:buSzPts val="1800"/>
              <a:buNone/>
            </a:pPr>
            <a:r>
              <a:rPr lang="en-US" sz="1400" dirty="0"/>
              <a:t>#include &lt;</a:t>
            </a:r>
            <a:r>
              <a:rPr lang="en-US" sz="1400" dirty="0" err="1"/>
              <a:t>stdlib.h</a:t>
            </a:r>
            <a:r>
              <a:rPr lang="en-US" sz="1400" dirty="0"/>
              <a:t>&gt;</a:t>
            </a:r>
          </a:p>
          <a:p>
            <a:pPr marL="0" lvl="0" indent="0" algn="l" rtl="0">
              <a:lnSpc>
                <a:spcPct val="90000"/>
              </a:lnSpc>
              <a:spcBef>
                <a:spcPts val="1000"/>
              </a:spcBef>
              <a:spcAft>
                <a:spcPts val="0"/>
              </a:spcAft>
              <a:buSzPts val="1800"/>
              <a:buNone/>
            </a:pPr>
            <a:r>
              <a:rPr lang="en-US" sz="1400" dirty="0"/>
              <a:t>  </a:t>
            </a:r>
          </a:p>
          <a:p>
            <a:pPr marL="0" lvl="0" indent="0" algn="l" rtl="0">
              <a:lnSpc>
                <a:spcPct val="90000"/>
              </a:lnSpc>
              <a:spcBef>
                <a:spcPts val="1000"/>
              </a:spcBef>
              <a:spcAft>
                <a:spcPts val="0"/>
              </a:spcAft>
              <a:buSzPts val="1800"/>
              <a:buNone/>
            </a:pPr>
            <a:r>
              <a:rPr lang="en-US" sz="1400" dirty="0"/>
              <a:t>struct node {</a:t>
            </a:r>
          </a:p>
          <a:p>
            <a:pPr marL="0" lvl="0" indent="0" algn="l" rtl="0">
              <a:lnSpc>
                <a:spcPct val="90000"/>
              </a:lnSpc>
              <a:spcBef>
                <a:spcPts val="1000"/>
              </a:spcBef>
              <a:spcAft>
                <a:spcPts val="0"/>
              </a:spcAft>
              <a:buSzPts val="1800"/>
              <a:buNone/>
            </a:pPr>
            <a:r>
              <a:rPr lang="en-US" sz="1400" dirty="0"/>
              <a:t>  int value;</a:t>
            </a:r>
          </a:p>
          <a:p>
            <a:pPr marL="0" lvl="0" indent="0" algn="l" rtl="0">
              <a:lnSpc>
                <a:spcPct val="90000"/>
              </a:lnSpc>
              <a:spcBef>
                <a:spcPts val="1000"/>
              </a:spcBef>
              <a:spcAft>
                <a:spcPts val="0"/>
              </a:spcAft>
              <a:buSzPts val="1800"/>
              <a:buNone/>
            </a:pPr>
            <a:r>
              <a:rPr lang="en-US" sz="1400" dirty="0"/>
              <a:t>  struct node *next;</a:t>
            </a:r>
          </a:p>
          <a:p>
            <a:pPr marL="0" lvl="0" indent="0" algn="l" rtl="0">
              <a:lnSpc>
                <a:spcPct val="90000"/>
              </a:lnSpc>
              <a:spcBef>
                <a:spcPts val="1000"/>
              </a:spcBef>
              <a:spcAft>
                <a:spcPts val="0"/>
              </a:spcAft>
              <a:buSzPts val="1800"/>
              <a:buNone/>
            </a:pPr>
            <a:r>
              <a:rPr lang="en-US" sz="1400" dirty="0"/>
              <a:t>};</a:t>
            </a:r>
          </a:p>
          <a:p>
            <a:pPr marL="0" lvl="0" indent="0" algn="l" rtl="0">
              <a:lnSpc>
                <a:spcPct val="90000"/>
              </a:lnSpc>
              <a:spcBef>
                <a:spcPts val="1000"/>
              </a:spcBef>
              <a:spcAft>
                <a:spcPts val="0"/>
              </a:spcAft>
              <a:buSzPts val="1800"/>
              <a:buNone/>
            </a:pPr>
            <a:r>
              <a:rPr lang="en-US" sz="1400" dirty="0"/>
              <a:t>  </a:t>
            </a:r>
          </a:p>
          <a:p>
            <a:pPr marL="0" lvl="0" indent="0" algn="l" rtl="0">
              <a:lnSpc>
                <a:spcPct val="90000"/>
              </a:lnSpc>
              <a:spcBef>
                <a:spcPts val="1000"/>
              </a:spcBef>
              <a:spcAft>
                <a:spcPts val="0"/>
              </a:spcAft>
              <a:buSzPts val="1800"/>
              <a:buNone/>
            </a:pPr>
            <a:r>
              <a:rPr lang="en-US" sz="1400" dirty="0"/>
              <a:t>void </a:t>
            </a:r>
            <a:r>
              <a:rPr lang="en-US" sz="1400" dirty="0" err="1"/>
              <a:t>free_list</a:t>
            </a:r>
            <a:r>
              <a:rPr lang="en-US" sz="1400" dirty="0"/>
              <a:t>(struct node *head) {</a:t>
            </a:r>
          </a:p>
          <a:p>
            <a:pPr marL="0" lvl="0" indent="0" algn="l" rtl="0">
              <a:lnSpc>
                <a:spcPct val="90000"/>
              </a:lnSpc>
              <a:spcBef>
                <a:spcPts val="1000"/>
              </a:spcBef>
              <a:spcAft>
                <a:spcPts val="0"/>
              </a:spcAft>
              <a:buSzPts val="1800"/>
              <a:buNone/>
            </a:pPr>
            <a:r>
              <a:rPr lang="en-US" sz="1400" dirty="0"/>
              <a:t>  struct node *q;</a:t>
            </a:r>
          </a:p>
          <a:p>
            <a:pPr marL="0" lvl="0" indent="0" algn="l" rtl="0">
              <a:lnSpc>
                <a:spcPct val="90000"/>
              </a:lnSpc>
              <a:spcBef>
                <a:spcPts val="1000"/>
              </a:spcBef>
              <a:spcAft>
                <a:spcPts val="0"/>
              </a:spcAft>
              <a:buSzPts val="1800"/>
              <a:buNone/>
            </a:pPr>
            <a:r>
              <a:rPr lang="en-US" sz="1400" dirty="0"/>
              <a:t>  for (struct node *p = head; p != NULL; p = q) {</a:t>
            </a:r>
          </a:p>
          <a:p>
            <a:pPr marL="0" lvl="0" indent="0" algn="l" rtl="0">
              <a:lnSpc>
                <a:spcPct val="90000"/>
              </a:lnSpc>
              <a:spcBef>
                <a:spcPts val="1000"/>
              </a:spcBef>
              <a:spcAft>
                <a:spcPts val="0"/>
              </a:spcAft>
              <a:buSzPts val="1800"/>
              <a:buNone/>
            </a:pPr>
            <a:r>
              <a:rPr lang="en-US" sz="1400" dirty="0"/>
              <a:t>    q = p-&gt;next;</a:t>
            </a:r>
          </a:p>
          <a:p>
            <a:pPr marL="0" lvl="0" indent="0" algn="l" rtl="0">
              <a:lnSpc>
                <a:spcPct val="90000"/>
              </a:lnSpc>
              <a:spcBef>
                <a:spcPts val="1000"/>
              </a:spcBef>
              <a:spcAft>
                <a:spcPts val="0"/>
              </a:spcAft>
              <a:buSzPts val="1800"/>
              <a:buNone/>
            </a:pPr>
            <a:r>
              <a:rPr lang="en-US" sz="1400" dirty="0"/>
              <a:t>    free(p);</a:t>
            </a:r>
          </a:p>
          <a:p>
            <a:pPr marL="0" lvl="0" indent="0" algn="l" rtl="0">
              <a:lnSpc>
                <a:spcPct val="90000"/>
              </a:lnSpc>
              <a:spcBef>
                <a:spcPts val="1000"/>
              </a:spcBef>
              <a:spcAft>
                <a:spcPts val="0"/>
              </a:spcAft>
              <a:buSzPts val="1800"/>
              <a:buNone/>
            </a:pPr>
            <a:r>
              <a:rPr lang="en-US" sz="1400" dirty="0"/>
              <a:t>  }</a:t>
            </a:r>
          </a:p>
          <a:p>
            <a:pPr marL="0" lvl="0" indent="0" algn="l" rtl="0">
              <a:lnSpc>
                <a:spcPct val="90000"/>
              </a:lnSpc>
              <a:spcBef>
                <a:spcPts val="1000"/>
              </a:spcBef>
              <a:spcAft>
                <a:spcPts val="0"/>
              </a:spcAft>
              <a:buSzPts val="1800"/>
              <a:buNone/>
            </a:pPr>
            <a:r>
              <a:rPr lang="en-US" sz="1400" dirty="0"/>
              <a:t>}			</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437BCEF-9F80-4FDA-9ECE-1F9B02C3D4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62416733"/>
      </p:ext>
    </p:extLst>
  </p:cSld>
  <p:clrMapOvr>
    <a:masterClrMapping/>
  </p:clrMapOvr>
  <mc:AlternateContent xmlns:mc="http://schemas.openxmlformats.org/markup-compatibility/2006" xmlns:p14="http://schemas.microsoft.com/office/powerpoint/2010/main">
    <mc:Choice Requires="p14">
      <p:transition spd="slow" p14:dur="2000" advTm="10497"/>
    </mc:Choice>
    <mc:Fallback xmlns="">
      <p:transition spd="slow" advTm="10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Expressions</a:t>
            </a:r>
          </a:p>
          <a:p>
            <a:pPr marL="0" lvl="0" indent="0" algn="l" rtl="0">
              <a:lnSpc>
                <a:spcPct val="90000"/>
              </a:lnSpc>
              <a:spcBef>
                <a:spcPts val="1000"/>
              </a:spcBef>
              <a:spcAft>
                <a:spcPts val="0"/>
              </a:spcAft>
              <a:buSzPts val="1800"/>
              <a:buNone/>
            </a:pPr>
            <a:r>
              <a:rPr lang="en-US" sz="1800" dirty="0"/>
              <a:t>#include &lt;</a:t>
            </a:r>
            <a:r>
              <a:rPr lang="en-US" sz="1800" dirty="0" err="1"/>
              <a:t>stdio.h</a:t>
            </a:r>
            <a:r>
              <a:rPr lang="en-US" sz="1800" dirty="0"/>
              <a:t>&gt;</a:t>
            </a:r>
          </a:p>
          <a:p>
            <a:pPr marL="0" lvl="0" indent="0" algn="l" rtl="0">
              <a:lnSpc>
                <a:spcPct val="90000"/>
              </a:lnSpc>
              <a:spcBef>
                <a:spcPts val="1000"/>
              </a:spcBef>
              <a:spcAft>
                <a:spcPts val="0"/>
              </a:spcAft>
              <a:buSzPts val="1800"/>
              <a:buNone/>
            </a:pPr>
            <a:r>
              <a:rPr lang="en-US" sz="1800" dirty="0"/>
              <a:t> </a:t>
            </a:r>
          </a:p>
          <a:p>
            <a:pPr marL="0" lvl="0" indent="0" algn="l" rtl="0">
              <a:lnSpc>
                <a:spcPct val="90000"/>
              </a:lnSpc>
              <a:spcBef>
                <a:spcPts val="1000"/>
              </a:spcBef>
              <a:spcAft>
                <a:spcPts val="0"/>
              </a:spcAft>
              <a:buSzPts val="1800"/>
              <a:buNone/>
            </a:pPr>
            <a:r>
              <a:rPr lang="en-US" sz="1800" dirty="0"/>
              <a:t>void func(int i, int *b) {</a:t>
            </a:r>
          </a:p>
          <a:p>
            <a:pPr marL="0" lvl="0" indent="0" algn="l" rtl="0">
              <a:lnSpc>
                <a:spcPct val="90000"/>
              </a:lnSpc>
              <a:spcBef>
                <a:spcPts val="1000"/>
              </a:spcBef>
              <a:spcAft>
                <a:spcPts val="0"/>
              </a:spcAft>
              <a:buSzPts val="1800"/>
              <a:buNone/>
            </a:pPr>
            <a:r>
              <a:rPr lang="en-US" sz="1800" dirty="0"/>
              <a:t>  int a;</a:t>
            </a:r>
          </a:p>
          <a:p>
            <a:pPr marL="0" lvl="0" indent="0" algn="l" rtl="0">
              <a:lnSpc>
                <a:spcPct val="90000"/>
              </a:lnSpc>
              <a:spcBef>
                <a:spcPts val="1000"/>
              </a:spcBef>
              <a:spcAft>
                <a:spcPts val="0"/>
              </a:spcAft>
              <a:buSzPts val="1800"/>
              <a:buNone/>
            </a:pPr>
            <a:r>
              <a:rPr lang="en-US" sz="1800" dirty="0"/>
              <a:t>  ++i;</a:t>
            </a:r>
          </a:p>
          <a:p>
            <a:pPr marL="0" lvl="0" indent="0" algn="l" rtl="0">
              <a:lnSpc>
                <a:spcPct val="90000"/>
              </a:lnSpc>
              <a:spcBef>
                <a:spcPts val="1000"/>
              </a:spcBef>
              <a:spcAft>
                <a:spcPts val="0"/>
              </a:spcAft>
              <a:buSzPts val="1800"/>
              <a:buNone/>
            </a:pPr>
            <a:r>
              <a:rPr lang="en-US" sz="1800" dirty="0"/>
              <a:t>  a = i + b[i];</a:t>
            </a:r>
          </a:p>
          <a:p>
            <a:pPr marL="0" lvl="0" indent="0" algn="l" rtl="0">
              <a:lnSpc>
                <a:spcPct val="90000"/>
              </a:lnSpc>
              <a:spcBef>
                <a:spcPts val="1000"/>
              </a:spcBef>
              <a:spcAft>
                <a:spcPts val="0"/>
              </a:spcAft>
              <a:buSzPts val="1800"/>
              <a:buNone/>
            </a:pPr>
            <a:r>
              <a:rPr lang="en-US" sz="1800" dirty="0"/>
              <a:t>  printf("%d, %d", a, i);</a:t>
            </a:r>
          </a:p>
          <a:p>
            <a:pPr marL="0" lvl="0" indent="0" algn="l" rtl="0">
              <a:lnSpc>
                <a:spcPct val="90000"/>
              </a:lnSpc>
              <a:spcBef>
                <a:spcPts val="1000"/>
              </a:spcBef>
              <a:spcAft>
                <a:spcPts val="0"/>
              </a:spcAft>
              <a:buSzPts val="1800"/>
              <a:buNone/>
            </a:pPr>
            <a:r>
              <a:rPr lang="en-US" sz="1800" dirty="0"/>
              <a:t>}</a:t>
            </a:r>
          </a:p>
          <a:p>
            <a:pPr marL="0" lvl="0" indent="0" algn="l" rtl="0">
              <a:lnSpc>
                <a:spcPct val="90000"/>
              </a:lnSpc>
              <a:spcBef>
                <a:spcPts val="1000"/>
              </a:spcBef>
              <a:spcAft>
                <a:spcPts val="0"/>
              </a:spcAft>
              <a:buSzPts val="1800"/>
              <a:buNone/>
            </a:pPr>
            <a:r>
              <a:rPr lang="en-US" dirty="0"/>
              <a:t>This test makes sure that operands can be interpreted in only one way.</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F50F5DB-D10D-4664-BE2B-EE5DC8C62A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7582269"/>
      </p:ext>
    </p:extLst>
  </p:cSld>
  <p:clrMapOvr>
    <a:masterClrMapping/>
  </p:clrMapOvr>
  <mc:AlternateContent xmlns:mc="http://schemas.openxmlformats.org/markup-compatibility/2006" xmlns:p14="http://schemas.microsoft.com/office/powerpoint/2010/main">
    <mc:Choice Requires="p14">
      <p:transition spd="slow" p14:dur="2000" advTm="11181"/>
    </mc:Choice>
    <mc:Fallback xmlns="">
      <p:transition spd="slow" advTm="11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E1AD94F-BF3D-47A7-B60A-2851F558F69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850"/>
    </mc:Choice>
    <mc:Fallback xmlns="">
      <p:transition spd="slow" advTm="12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500"/>
              </a:spcBef>
              <a:spcAft>
                <a:spcPts val="0"/>
              </a:spcAft>
              <a:buClr>
                <a:schemeClr val="lt1"/>
              </a:buClr>
              <a:buSzPts val="2000"/>
              <a:buChar char="•"/>
            </a:pPr>
            <a:r>
              <a:rPr lang="en-US" sz="2400" dirty="0"/>
              <a:t>The DevSecOps pipeline integrates security into every stage of development in a Lifecyle to create secure software faster.</a:t>
            </a:r>
          </a:p>
          <a:p>
            <a:pPr marL="685800" lvl="1" indent="-228600" algn="l" rtl="0">
              <a:lnSpc>
                <a:spcPct val="90000"/>
              </a:lnSpc>
              <a:spcBef>
                <a:spcPts val="500"/>
              </a:spcBef>
              <a:spcAft>
                <a:spcPts val="0"/>
              </a:spcAft>
              <a:buClr>
                <a:schemeClr val="lt1"/>
              </a:buClr>
              <a:buSzPts val="2000"/>
              <a:buChar char="•"/>
            </a:pPr>
            <a:r>
              <a:rPr lang="en-US" sz="2400" dirty="0"/>
              <a:t>CppCheck, Google Test and CodeSonar are some of the tools used.</a:t>
            </a:r>
          </a:p>
          <a:p>
            <a:pPr marL="685800" lvl="1" indent="-228600" algn="l" rtl="0">
              <a:lnSpc>
                <a:spcPct val="90000"/>
              </a:lnSpc>
              <a:spcBef>
                <a:spcPts val="500"/>
              </a:spcBef>
              <a:spcAft>
                <a:spcPts val="0"/>
              </a:spcAft>
              <a:buClr>
                <a:schemeClr val="lt1"/>
              </a:buClr>
              <a:buSzPts val="2000"/>
              <a:buChar char="•"/>
            </a:pPr>
            <a:r>
              <a:rPr lang="en-US" sz="2400" dirty="0"/>
              <a:t>CppCheck and CodeSonar are static analysis tools for C/C++ that checks for common errors that don’t get caught by the compiler.</a:t>
            </a:r>
          </a:p>
          <a:p>
            <a:pPr marL="685800" lvl="1" indent="-228600" algn="l" rtl="0">
              <a:lnSpc>
                <a:spcPct val="90000"/>
              </a:lnSpc>
              <a:spcBef>
                <a:spcPts val="500"/>
              </a:spcBef>
              <a:spcAft>
                <a:spcPts val="0"/>
              </a:spcAft>
              <a:buClr>
                <a:schemeClr val="lt1"/>
              </a:buClr>
              <a:buSzPts val="2000"/>
              <a:buChar char="•"/>
            </a:pPr>
            <a:r>
              <a:rPr lang="en-US" sz="2400" dirty="0"/>
              <a:t>Google Test is a way to automate unit tests created by the user.</a:t>
            </a:r>
          </a:p>
          <a:p>
            <a:pPr marL="685800" lvl="1" indent="-228600" algn="l" rtl="0">
              <a:lnSpc>
                <a:spcPct val="90000"/>
              </a:lnSpc>
              <a:spcBef>
                <a:spcPts val="500"/>
              </a:spcBef>
              <a:spcAft>
                <a:spcPts val="0"/>
              </a:spcAft>
              <a:buClr>
                <a:schemeClr val="lt1"/>
              </a:buClr>
              <a:buSzPts val="2000"/>
              <a:buChar char="•"/>
            </a:pPr>
            <a:r>
              <a:rPr lang="en-US" sz="2400" dirty="0"/>
              <a:t>These tools are used throughout the DevSecOps pipeline to ensure that code is continually secure.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AECD2B2-3DF0-4311-B61A-6785BB9BF2B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452"/>
    </mc:Choice>
    <mc:Fallback xmlns="">
      <p:transition spd="slow" advTm="30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Security should start at the beginning of a development lifecycle and should be implemented in the design.  Starting to test early and often will assure that there is quality code and less vulnerabilities while the project increases in scope.</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400" dirty="0"/>
              <a:t>Failure to practice secure coding and testing early could lead to high remediation costs, loss of time on a product and possibly devastating damage to Green Pace’s reputation if sensitive data has been hacked or leaked</a:t>
            </a:r>
            <a:endParaRPr sz="24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4AE2646-E329-46D7-8EF8-3EE7ADD93B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062"/>
    </mc:Choice>
    <mc:Fallback xmlns="">
      <p:transition spd="slow" advTm="26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Using an Agile method will ensure that testing is done in every step of the Software Development Lifecycle.</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Test new code everyday.  This is a slow process, but it will ensure that secure standards are met.</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An authorization breach happened in March 2012 to Court Ventures when a fake businessman named Hieu Minh Ngo gained access and stole over 200 million records of personal data.</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FCF4D50-3AC4-4AF9-811B-EC9C325394A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49"/>
    </mc:Choice>
    <mc:Fallback xmlns="">
      <p:transition spd="slow" advTm="23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Practice secure coding standards and principles.</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Implement Defense in Depth.</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Use Triple-A and encryption policies.</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Use an agile development lifecycle.</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Adopt a DevSecOps lifecycle.</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Use vulnerability and automated testing at every stage.</a:t>
            </a:r>
          </a:p>
          <a:p>
            <a:pPr marL="228600" lvl="0" indent="-228600" algn="l" rtl="0">
              <a:lnSpc>
                <a:spcPct val="90000"/>
              </a:lnSpc>
              <a:spcBef>
                <a:spcPts val="0"/>
              </a:spcBef>
              <a:spcAft>
                <a:spcPts val="0"/>
              </a:spcAft>
              <a:buClr>
                <a:schemeClr val="lt1"/>
              </a:buClr>
              <a:buSzPts val="2200"/>
              <a:buChar char="•"/>
            </a:pPr>
            <a:endParaRPr lang="en-US" sz="1800" dirty="0"/>
          </a:p>
          <a:p>
            <a:pPr marL="0" lvl="0" indent="0" algn="l" rtl="0">
              <a:lnSpc>
                <a:spcPct val="90000"/>
              </a:lnSpc>
              <a:spcBef>
                <a:spcPts val="0"/>
              </a:spcBef>
              <a:spcAft>
                <a:spcPts val="0"/>
              </a:spcAft>
              <a:buClr>
                <a:schemeClr val="lt1"/>
              </a:buClr>
              <a:buSzPts val="2200"/>
              <a:buNone/>
            </a:pPr>
            <a:endParaRPr lang="en-US" sz="1800" dirty="0"/>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EBDC6EA-D802-4129-AC5B-70A5CE5CC5C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864"/>
    </mc:Choice>
    <mc:Fallback xmlns="">
      <p:transition spd="slow" advTm="18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chemeClr val="lt1"/>
              </a:buClr>
              <a:buSzPts val="2200"/>
              <a:buNone/>
            </a:pPr>
            <a:r>
              <a:rPr lang="en-US" dirty="0"/>
              <a:t>References</a:t>
            </a:r>
          </a:p>
          <a:p>
            <a:pPr marL="457200" indent="-457200" algn="l">
              <a:lnSpc>
                <a:spcPts val="2750"/>
              </a:lnSpc>
            </a:pPr>
            <a:r>
              <a:rPr lang="en-US" sz="1800" b="0" i="1" dirty="0">
                <a:solidFill>
                  <a:srgbClr val="000000"/>
                </a:solidFill>
                <a:effectLst/>
                <a:latin typeface="Times New Roman" panose="02020603050405020304" pitchFamily="18" charset="0"/>
              </a:rPr>
              <a:t>5 </a:t>
            </a:r>
            <a:r>
              <a:rPr lang="en-US" sz="1800" b="0" i="1" dirty="0">
                <a:solidFill>
                  <a:schemeClr val="bg1"/>
                </a:solidFill>
                <a:effectLst/>
                <a:latin typeface="Times New Roman" panose="02020603050405020304" pitchFamily="18" charset="0"/>
              </a:rPr>
              <a:t>5 facts you probably didn’t know about in-flight data encryption (2020, May 22). </a:t>
            </a:r>
            <a:r>
              <a:rPr lang="en-US" sz="1800" dirty="0" err="1">
                <a:solidFill>
                  <a:schemeClr val="bg1"/>
                </a:solidFill>
                <a:latin typeface="Times New Roman" panose="02020603050405020304" pitchFamily="18" charset="0"/>
              </a:rPr>
              <a:t>Ciena</a:t>
            </a:r>
            <a:r>
              <a:rPr lang="en-US" sz="1800" dirty="0">
                <a:solidFill>
                  <a:schemeClr val="bg1"/>
                </a:solidFill>
                <a:latin typeface="Times New Roman" panose="02020603050405020304" pitchFamily="18" charset="0"/>
              </a:rPr>
              <a:t> – A networking systems, services, and software company – </a:t>
            </a:r>
            <a:r>
              <a:rPr lang="en-US" sz="1800" dirty="0" err="1">
                <a:solidFill>
                  <a:schemeClr val="bg1"/>
                </a:solidFill>
                <a:latin typeface="Times New Roman" panose="02020603050405020304" pitchFamily="18" charset="0"/>
              </a:rPr>
              <a:t>Ciena</a:t>
            </a:r>
            <a:r>
              <a:rPr lang="en-US" sz="1800" dirty="0">
                <a:solidFill>
                  <a:schemeClr val="bg1"/>
                </a:solidFill>
                <a:latin typeface="Times New Roman" panose="02020603050405020304" pitchFamily="18" charset="0"/>
              </a:rPr>
              <a:t>.</a:t>
            </a:r>
            <a:r>
              <a:rPr lang="en-US" sz="1800" b="0" i="0" dirty="0">
                <a:solidFill>
                  <a:srgbClr val="000000"/>
                </a:solidFill>
                <a:effectLst/>
                <a:latin typeface="Times New Roman" panose="02020603050405020304" pitchFamily="18" charset="0"/>
              </a:rPr>
              <a:t> </a:t>
            </a:r>
            <a:r>
              <a:rPr lang="en-US" sz="1800" u="sng" dirty="0">
                <a:solidFill>
                  <a:srgbClr val="000000"/>
                </a:solidFill>
                <a:latin typeface="inherit"/>
                <a:hlinkClick r:id="rId4"/>
              </a:rPr>
              <a:t>https://www.ciena.com/insights/articles/5-Facts-You-Probably-Didnt-Know-About-In-Flight-Data-Encryption.html</a:t>
            </a:r>
            <a:r>
              <a:rPr lang="en-US" sz="1800" b="0" i="0" dirty="0">
                <a:solidFill>
                  <a:srgbClr val="000000"/>
                </a:solidFill>
                <a:effectLst/>
                <a:latin typeface="Times New Roman" panose="02020603050405020304" pitchFamily="18" charset="0"/>
              </a:rPr>
              <a:t>evelope</a:t>
            </a:r>
          </a:p>
          <a:p>
            <a:pPr marL="457200" indent="-457200" algn="l">
              <a:lnSpc>
                <a:spcPts val="2750"/>
              </a:lnSpc>
            </a:pPr>
            <a:r>
              <a:rPr lang="en-US" sz="1800" i="1" dirty="0">
                <a:solidFill>
                  <a:schemeClr val="bg1"/>
                </a:solidFill>
                <a:latin typeface="Times New Roman" panose="02020603050405020304" pitchFamily="18" charset="0"/>
              </a:rPr>
              <a:t>STR53-CPP. Range check element access- SEI CERT C++ coding standard- Confluence. (n.d.)</a:t>
            </a:r>
            <a:r>
              <a:rPr lang="en-US" sz="1800" b="0" i="1" dirty="0">
                <a:solidFill>
                  <a:srgbClr val="000000"/>
                </a:solidFill>
                <a:effectLst/>
                <a:latin typeface="Times New Roman" panose="02020603050405020304" pitchFamily="18" charset="0"/>
              </a:rPr>
              <a:t> you </a:t>
            </a:r>
            <a:r>
              <a:rPr lang="en-US" sz="1800" i="1" dirty="0">
                <a:solidFill>
                  <a:srgbClr val="000000"/>
                </a:solidFill>
                <a:effectLst/>
                <a:latin typeface="Times New Roman" panose="02020603050405020304" pitchFamily="18" charset="0"/>
                <a:ea typeface="Times New Roman" panose="02020603050405020304" pitchFamily="18" charset="0"/>
              </a:rPr>
              <a:t>STR53-CPP. Range check element acc</a:t>
            </a:r>
            <a:r>
              <a:rPr lang="en-US" sz="1800" u="sng" dirty="0">
                <a:solidFill>
                  <a:srgbClr val="000000"/>
                </a:solidFill>
                <a:effectLst/>
                <a:latin typeface="inherit"/>
                <a:ea typeface="Times New Roman" panose="02020603050405020304" pitchFamily="18" charset="0"/>
                <a:cs typeface="Times New Roman" panose="02020603050405020304" pitchFamily="18" charset="0"/>
                <a:hlinkClick r:id="rId5"/>
              </a:rPr>
              <a:t>https://wiki.sei.cmu.edu/confluence/display/cplusplus/STR53-CPP.+Range+check+element+access</a:t>
            </a:r>
            <a:endParaRPr lang="en-US" sz="1800" dirty="0">
              <a:effectLst/>
              <a:latin typeface="Calibri" panose="020F0502020204030204" pitchFamily="34" charset="0"/>
              <a:ea typeface="Calibri" panose="020F0502020204030204" pitchFamily="34" charset="0"/>
            </a:endParaRPr>
          </a:p>
          <a:p>
            <a:pPr marL="457200" indent="-457200" algn="l">
              <a:lnSpc>
                <a:spcPts val="2750"/>
              </a:lnSpc>
            </a:pPr>
            <a:r>
              <a:rPr lang="en-US" sz="1800" dirty="0">
                <a:solidFill>
                  <a:schemeClr val="bg1"/>
                </a:solidFill>
                <a:latin typeface="Times New Roman" panose="02020603050405020304" pitchFamily="18" charset="0"/>
              </a:rPr>
              <a:t>Vijayan, J. (2017, December 13).</a:t>
            </a:r>
            <a:r>
              <a:rPr lang="en-US" sz="1800" i="1" dirty="0">
                <a:solidFill>
                  <a:schemeClr val="bg1"/>
                </a:solidFill>
                <a:latin typeface="Times New Roman" panose="02020603050405020304" pitchFamily="18" charset="0"/>
              </a:rPr>
              <a:t> 6 DevSecOps best practices: Automate early and often.  </a:t>
            </a:r>
            <a:r>
              <a:rPr lang="en-US" sz="1800" dirty="0" err="1">
                <a:solidFill>
                  <a:schemeClr val="bg1"/>
                </a:solidFill>
                <a:latin typeface="Times New Roman" panose="02020603050405020304" pitchFamily="18" charset="0"/>
              </a:rPr>
              <a:t>TechBeacon</a:t>
            </a:r>
            <a:r>
              <a:rPr lang="en-US" sz="1800" dirty="0">
                <a:solidFill>
                  <a:schemeClr val="bg1"/>
                </a:solidFill>
                <a:latin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u="sng" dirty="0">
                <a:solidFill>
                  <a:srgbClr val="000000"/>
                </a:solidFill>
                <a:effectLst/>
                <a:latin typeface="inherit"/>
                <a:ea typeface="Times New Roman" panose="02020603050405020304" pitchFamily="18" charset="0"/>
                <a:cs typeface="Times New Roman" panose="02020603050405020304" pitchFamily="18" charset="0"/>
                <a:hlinkClick r:id="rId5"/>
              </a:rPr>
              <a:t>https://wiki.sei.cmu.edu/confluence/display/cplusplus/STR53-CPP.+Range+check+element+access</a:t>
            </a:r>
            <a:endParaRPr lang="en-US" sz="1800" dirty="0">
              <a:effectLst/>
              <a:latin typeface="Calibri" panose="020F0502020204030204" pitchFamily="34" charset="0"/>
              <a:ea typeface="Calibri" panose="020F0502020204030204" pitchFamily="34" charset="0"/>
            </a:endParaRPr>
          </a:p>
          <a:p>
            <a:pPr marL="0" indent="0" algn="l">
              <a:lnSpc>
                <a:spcPts val="2750"/>
              </a:lnSpc>
              <a:buNone/>
            </a:pPr>
            <a:r>
              <a:rPr lang="en-US" sz="1800" b="0" i="1" dirty="0">
                <a:solidFill>
                  <a:srgbClr val="000000"/>
                </a:solidFill>
                <a:effectLst/>
                <a:latin typeface="Times New Roman" panose="02020603050405020304" pitchFamily="18" charset="0"/>
              </a:rPr>
              <a:t>didn’t know about in</a:t>
            </a:r>
            <a:endParaRPr lang="en-US"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dirty="0"/>
              <a:t>This policy explains the many layers of security.  Such as: Secure coding principles and standards, Triple A, encryption and testing.</a:t>
            </a:r>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2459115" y="3275859"/>
            <a:ext cx="7154785" cy="336074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94BC343-D2B5-4F31-93F9-339B752D97D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494"/>
    </mc:Choice>
    <mc:Fallback xmlns="">
      <p:transition spd="slow" advTm="17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p:cNvGraphicFramePr/>
          <p:nvPr>
            <p:extLst>
              <p:ext uri="{D42A27DB-BD31-4B8C-83A1-F6EECF244321}">
                <p14:modId xmlns:p14="http://schemas.microsoft.com/office/powerpoint/2010/main" val="3880182312"/>
              </p:ext>
            </p:extLst>
          </p:nvPr>
        </p:nvGraphicFramePr>
        <p:xfrm>
          <a:off x="1251752" y="1970843"/>
          <a:ext cx="9755374" cy="4586766"/>
        </p:xfrm>
        <a:graphic>
          <a:graphicData uri="http://schemas.openxmlformats.org/drawingml/2006/table">
            <a:tbl>
              <a:tblPr>
                <a:noFill/>
                <a:tableStyleId>{802198C4-3087-4945-87E3-76CBB3509B7E}</a:tableStyleId>
              </a:tblPr>
              <a:tblGrid>
                <a:gridCol w="5018146">
                  <a:extLst>
                    <a:ext uri="{9D8B030D-6E8A-4147-A177-3AD203B41FA5}">
                      <a16:colId xmlns:a16="http://schemas.microsoft.com/office/drawing/2014/main" val="20000"/>
                    </a:ext>
                  </a:extLst>
                </a:gridCol>
                <a:gridCol w="4737228">
                  <a:extLst>
                    <a:ext uri="{9D8B030D-6E8A-4147-A177-3AD203B41FA5}">
                      <a16:colId xmlns:a16="http://schemas.microsoft.com/office/drawing/2014/main" val="20001"/>
                    </a:ext>
                  </a:extLst>
                </a:gridCol>
              </a:tblGrid>
              <a:tr h="214839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STD-001-DATTYP-C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STD-001-DAT-C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STD-001-STR-C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STD-001-SQLINJ-J</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STD-001-MEM-C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STD-001-EXC-CPP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STD-002-STR-C</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STD-001-DATTYP-C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STD-001-DAT-C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STD-001-STR-C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STD-001-SQLINJ-J</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STD-001-MEM-C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STD-001-EXC-CPP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14839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lang="en-US" sz="36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STD-001-ASSERT-C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STD-001-ARR-C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STD-001-DCL-C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STD-002-STR-C</a:t>
                      </a: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STD-001-ASSERT-C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STD-001-ARR-C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STD-001-DCL-C</a:t>
                      </a:r>
                    </a:p>
                    <a:p>
                      <a:pPr marL="0" marR="0" lvl="0" indent="0" algn="ctr" rtl="0">
                        <a:lnSpc>
                          <a:spcPct val="100000"/>
                        </a:lnSpc>
                        <a:spcBef>
                          <a:spcPts val="0"/>
                        </a:spcBef>
                        <a:spcAft>
                          <a:spcPts val="0"/>
                        </a:spcAft>
                        <a:buClr>
                          <a:srgbClr val="000000"/>
                        </a:buClr>
                        <a:buSzPts val="3600"/>
                        <a:buFont typeface="Arial"/>
                        <a:buNone/>
                      </a:pP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2FC163F-B98D-4B5E-AC9F-E49AA42E48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985"/>
    </mc:Choice>
    <mc:Fallback xmlns="">
      <p:transition spd="slow" advTm="3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lt1"/>
              </a:buClr>
              <a:buSzPts val="4000"/>
              <a:buFont typeface="Century Gothic"/>
              <a:buNone/>
            </a:pPr>
            <a:r>
              <a:rPr lang="en-US" dirty="0"/>
              <a:t>Automated Detection</a:t>
            </a:r>
            <a:endParaRPr dirty="0"/>
          </a:p>
        </p:txBody>
      </p:sp>
      <p:sp>
        <p:nvSpPr>
          <p:cNvPr id="168" name="Google Shape;168;p5"/>
          <p:cNvSpPr txBox="1">
            <a:spLocks noGrp="1"/>
          </p:cNvSpPr>
          <p:nvPr>
            <p:ph type="body" idx="1"/>
          </p:nvPr>
        </p:nvSpPr>
        <p:spPr>
          <a:xfrm>
            <a:off x="685800" y="2221194"/>
            <a:ext cx="10820400" cy="3460516"/>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lt1"/>
              </a:buClr>
              <a:buSzPts val="2200"/>
              <a:buNone/>
            </a:pPr>
            <a:r>
              <a:rPr lang="en-US" dirty="0"/>
              <a:t>// TODO: Create a test to verify adding a single value to an empty collection</a:t>
            </a:r>
          </a:p>
          <a:p>
            <a:pPr marL="0" lvl="0" indent="0" algn="l" rtl="0">
              <a:lnSpc>
                <a:spcPct val="90000"/>
              </a:lnSpc>
              <a:spcBef>
                <a:spcPts val="0"/>
              </a:spcBef>
              <a:spcAft>
                <a:spcPts val="0"/>
              </a:spcAft>
              <a:buClr>
                <a:schemeClr val="lt1"/>
              </a:buClr>
              <a:buSzPts val="2200"/>
              <a:buNone/>
            </a:pPr>
            <a:r>
              <a:rPr lang="en-US" dirty="0"/>
              <a:t>TEST_F(CollectionTest, CanAddToEmptyCollection)</a:t>
            </a:r>
          </a:p>
          <a:p>
            <a:pPr marL="0" lvl="0" indent="0" algn="l" rtl="0">
              <a:lnSpc>
                <a:spcPct val="90000"/>
              </a:lnSpc>
              <a:spcBef>
                <a:spcPts val="0"/>
              </a:spcBef>
              <a:spcAft>
                <a:spcPts val="0"/>
              </a:spcAft>
              <a:buClr>
                <a:schemeClr val="lt1"/>
              </a:buClr>
              <a:buSzPts val="2200"/>
              <a:buNone/>
            </a:pPr>
            <a:r>
              <a:rPr lang="en-US" dirty="0"/>
              <a:t>{</a:t>
            </a:r>
          </a:p>
          <a:p>
            <a:pPr marL="0" lvl="0" indent="0" algn="l" rtl="0">
              <a:lnSpc>
                <a:spcPct val="90000"/>
              </a:lnSpc>
              <a:spcBef>
                <a:spcPts val="0"/>
              </a:spcBef>
              <a:spcAft>
                <a:spcPts val="0"/>
              </a:spcAft>
              <a:buClr>
                <a:schemeClr val="lt1"/>
              </a:buClr>
              <a:buSzPts val="2200"/>
              <a:buNone/>
            </a:pPr>
            <a:r>
              <a:rPr lang="en-US" dirty="0"/>
              <a:t>    // is the collection</a:t>
            </a:r>
          </a:p>
          <a:p>
            <a:pPr marL="0" lvl="0" indent="0" algn="l" rtl="0">
              <a:lnSpc>
                <a:spcPct val="90000"/>
              </a:lnSpc>
              <a:spcBef>
                <a:spcPts val="0"/>
              </a:spcBef>
              <a:spcAft>
                <a:spcPts val="0"/>
              </a:spcAft>
              <a:buClr>
                <a:schemeClr val="lt1"/>
              </a:buClr>
              <a:buSzPts val="2200"/>
              <a:buNone/>
            </a:pPr>
            <a:r>
              <a:rPr lang="en-US" dirty="0"/>
              <a:t>    // if empty, the size must be 0</a:t>
            </a:r>
          </a:p>
          <a:p>
            <a:pPr marL="0" lvl="0" indent="0" algn="l" rtl="0">
              <a:lnSpc>
                <a:spcPct val="90000"/>
              </a:lnSpc>
              <a:spcBef>
                <a:spcPts val="0"/>
              </a:spcBef>
              <a:spcAft>
                <a:spcPts val="0"/>
              </a:spcAft>
              <a:buClr>
                <a:schemeClr val="lt1"/>
              </a:buClr>
              <a:buSzPts val="2200"/>
              <a:buNone/>
            </a:pPr>
            <a:r>
              <a:rPr lang="en-US" dirty="0"/>
              <a:t>    ASSERT_TRUE(collection-&gt;empty());</a:t>
            </a:r>
          </a:p>
          <a:p>
            <a:pPr marL="0" lvl="0" indent="0" algn="l" rtl="0">
              <a:lnSpc>
                <a:spcPct val="90000"/>
              </a:lnSpc>
              <a:spcBef>
                <a:spcPts val="0"/>
              </a:spcBef>
              <a:spcAft>
                <a:spcPts val="0"/>
              </a:spcAft>
              <a:buClr>
                <a:schemeClr val="lt1"/>
              </a:buClr>
              <a:buSzPts val="2200"/>
              <a:buNone/>
            </a:pPr>
            <a:r>
              <a:rPr lang="en-US" dirty="0"/>
              <a:t>    </a:t>
            </a:r>
          </a:p>
          <a:p>
            <a:pPr marL="0" lvl="0" indent="0" algn="l" rtl="0">
              <a:lnSpc>
                <a:spcPct val="90000"/>
              </a:lnSpc>
              <a:spcBef>
                <a:spcPts val="0"/>
              </a:spcBef>
              <a:spcAft>
                <a:spcPts val="0"/>
              </a:spcAft>
              <a:buClr>
                <a:schemeClr val="lt1"/>
              </a:buClr>
              <a:buSzPts val="2200"/>
              <a:buNone/>
            </a:pPr>
            <a:r>
              <a:rPr lang="en-US" dirty="0"/>
              <a:t>    //Add an entry and make sure that the collection only has one entry.</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    </a:t>
            </a:r>
            <a:r>
              <a:rPr lang="en-US" dirty="0" err="1"/>
              <a:t>add_entries</a:t>
            </a:r>
            <a:r>
              <a:rPr lang="en-US" dirty="0"/>
              <a:t>(1);</a:t>
            </a:r>
          </a:p>
          <a:p>
            <a:pPr marL="0" lvl="0" indent="0" algn="l" rtl="0">
              <a:lnSpc>
                <a:spcPct val="90000"/>
              </a:lnSpc>
              <a:spcBef>
                <a:spcPts val="0"/>
              </a:spcBef>
              <a:spcAft>
                <a:spcPts val="0"/>
              </a:spcAft>
              <a:buClr>
                <a:schemeClr val="lt1"/>
              </a:buClr>
              <a:buSzPts val="2200"/>
              <a:buNone/>
            </a:pPr>
            <a:r>
              <a:rPr lang="en-US" dirty="0"/>
              <a:t>    ASSERT_EQ(collection-&gt;size(), 1);</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    // is the collection still empty?</a:t>
            </a:r>
          </a:p>
          <a:p>
            <a:pPr marL="0" lvl="0" indent="0" algn="l" rtl="0">
              <a:lnSpc>
                <a:spcPct val="90000"/>
              </a:lnSpc>
              <a:spcBef>
                <a:spcPts val="0"/>
              </a:spcBef>
              <a:spcAft>
                <a:spcPts val="0"/>
              </a:spcAft>
              <a:buClr>
                <a:schemeClr val="lt1"/>
              </a:buClr>
              <a:buSzPts val="2200"/>
              <a:buNone/>
            </a:pPr>
            <a:r>
              <a:rPr lang="en-US" dirty="0"/>
              <a:t>    // if not empty, what must the size be?</a:t>
            </a:r>
          </a:p>
          <a:p>
            <a:pPr marL="0" lvl="0" indent="0" algn="l" rtl="0">
              <a:lnSpc>
                <a:spcPct val="90000"/>
              </a:lnSpc>
              <a:spcBef>
                <a:spcPts val="0"/>
              </a:spcBef>
              <a:spcAft>
                <a:spcPts val="0"/>
              </a:spcAft>
              <a:buClr>
                <a:schemeClr val="lt1"/>
              </a:buClr>
              <a:buSzPts val="2200"/>
              <a:buNone/>
            </a:pPr>
            <a:r>
              <a:rPr lang="en-US" dirty="0"/>
              <a:t>}</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True</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33CB847-42AD-4806-9431-46280A9B49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318"/>
    </mc:Choice>
    <mc:Fallback xmlns="">
      <p:transition spd="slow" advTm="11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221325" y="2192784"/>
            <a:ext cx="11284875" cy="40259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1.Validate Input Data				</a:t>
            </a:r>
            <a:r>
              <a:rPr lang="en-US" sz="1400" dirty="0"/>
              <a:t>STD-001-SQLINJ-J</a:t>
            </a:r>
          </a:p>
          <a:p>
            <a:pPr marL="0" lvl="0" indent="0" algn="l" rtl="0">
              <a:lnSpc>
                <a:spcPct val="90000"/>
              </a:lnSpc>
              <a:spcBef>
                <a:spcPts val="0"/>
              </a:spcBef>
              <a:spcAft>
                <a:spcPts val="0"/>
              </a:spcAft>
              <a:buClr>
                <a:schemeClr val="lt1"/>
              </a:buClr>
              <a:buSzPts val="2200"/>
              <a:buNone/>
            </a:pPr>
            <a:r>
              <a:rPr lang="en-US" dirty="0"/>
              <a:t>2. Heed Compiler Warnings			</a:t>
            </a:r>
            <a:r>
              <a:rPr lang="en-US" sz="1400" dirty="0"/>
              <a:t>STD-001-ASSERT-C,STD-001-EXC-CPP,STD-001-ARR-C</a:t>
            </a:r>
          </a:p>
          <a:p>
            <a:pPr marL="0" lvl="0" indent="0" algn="l" rtl="0">
              <a:lnSpc>
                <a:spcPct val="90000"/>
              </a:lnSpc>
              <a:spcBef>
                <a:spcPts val="0"/>
              </a:spcBef>
              <a:spcAft>
                <a:spcPts val="0"/>
              </a:spcAft>
              <a:buClr>
                <a:schemeClr val="lt1"/>
              </a:buClr>
              <a:buSzPts val="2200"/>
              <a:buNone/>
            </a:pPr>
            <a:r>
              <a:rPr lang="en-US" dirty="0"/>
              <a:t>3. Architect and Design for Security Polices	</a:t>
            </a:r>
            <a:r>
              <a:rPr lang="en-US" sz="1400" dirty="0"/>
              <a:t>STD-001-DATTYP-C, STD-001-EXC-CPP,STD-002-STR-C</a:t>
            </a:r>
            <a:endParaRPr lang="en-US" dirty="0"/>
          </a:p>
          <a:p>
            <a:pPr marL="0" lvl="0" indent="0" algn="l" rtl="0">
              <a:lnSpc>
                <a:spcPct val="90000"/>
              </a:lnSpc>
              <a:spcBef>
                <a:spcPts val="0"/>
              </a:spcBef>
              <a:spcAft>
                <a:spcPts val="0"/>
              </a:spcAft>
              <a:buClr>
                <a:schemeClr val="lt1"/>
              </a:buClr>
              <a:buSzPts val="2200"/>
              <a:buNone/>
            </a:pPr>
            <a:r>
              <a:rPr lang="en-US" dirty="0"/>
              <a:t>4. Keep It Simple					</a:t>
            </a:r>
            <a:r>
              <a:rPr lang="en-US" sz="1400" dirty="0"/>
              <a:t>STD-001-STR-C, STD-001-ARR-C</a:t>
            </a:r>
            <a:endParaRPr lang="en-US" dirty="0"/>
          </a:p>
          <a:p>
            <a:pPr marL="0" indent="0">
              <a:spcBef>
                <a:spcPts val="0"/>
              </a:spcBef>
              <a:buSzPts val="2200"/>
              <a:buNone/>
            </a:pPr>
            <a:r>
              <a:rPr lang="en-US" dirty="0"/>
              <a:t>5. Default Deny					</a:t>
            </a:r>
            <a:r>
              <a:rPr lang="en-US" sz="1400" dirty="0"/>
              <a:t>STD-001-SQLINJ-J</a:t>
            </a:r>
            <a:endParaRPr lang="en-US" dirty="0"/>
          </a:p>
          <a:p>
            <a:pPr marL="0" lvl="0" indent="0" algn="l" rtl="0">
              <a:lnSpc>
                <a:spcPct val="90000"/>
              </a:lnSpc>
              <a:spcBef>
                <a:spcPts val="0"/>
              </a:spcBef>
              <a:spcAft>
                <a:spcPts val="0"/>
              </a:spcAft>
              <a:buClr>
                <a:schemeClr val="lt1"/>
              </a:buClr>
              <a:buSzPts val="2200"/>
              <a:buNone/>
            </a:pPr>
            <a:r>
              <a:rPr lang="en-US" dirty="0"/>
              <a:t>6. Adhere to the Principle of Least Privilege	</a:t>
            </a:r>
            <a:r>
              <a:rPr lang="en-US" sz="1400" dirty="0"/>
              <a:t>STD-001-SQLINJ-J</a:t>
            </a:r>
            <a:endParaRPr lang="en-US" dirty="0"/>
          </a:p>
          <a:p>
            <a:pPr marL="0" lvl="0" indent="0" algn="l" rtl="0">
              <a:lnSpc>
                <a:spcPct val="90000"/>
              </a:lnSpc>
              <a:spcBef>
                <a:spcPts val="0"/>
              </a:spcBef>
              <a:spcAft>
                <a:spcPts val="0"/>
              </a:spcAft>
              <a:buClr>
                <a:schemeClr val="lt1"/>
              </a:buClr>
              <a:buSzPts val="2200"/>
              <a:buNone/>
            </a:pPr>
            <a:r>
              <a:rPr lang="en-US" dirty="0"/>
              <a:t>7. Sanitize Data Sent to Other Systems</a:t>
            </a:r>
          </a:p>
          <a:p>
            <a:pPr marL="0" lvl="0" indent="0" algn="l" rtl="0">
              <a:lnSpc>
                <a:spcPct val="90000"/>
              </a:lnSpc>
              <a:spcBef>
                <a:spcPts val="0"/>
              </a:spcBef>
              <a:spcAft>
                <a:spcPts val="0"/>
              </a:spcAft>
              <a:buClr>
                <a:schemeClr val="lt1"/>
              </a:buClr>
              <a:buSzPts val="2200"/>
              <a:buNone/>
            </a:pPr>
            <a:r>
              <a:rPr lang="en-US" dirty="0"/>
              <a:t>8. Practice Defense in Depth			</a:t>
            </a:r>
            <a:r>
              <a:rPr lang="en-US" sz="1400" dirty="0"/>
              <a:t>STD-001-DAT-C</a:t>
            </a:r>
            <a:endParaRPr lang="en-US" dirty="0"/>
          </a:p>
          <a:p>
            <a:pPr marL="0" lvl="0" indent="0" algn="l" rtl="0">
              <a:lnSpc>
                <a:spcPct val="90000"/>
              </a:lnSpc>
              <a:spcBef>
                <a:spcPts val="0"/>
              </a:spcBef>
              <a:spcAft>
                <a:spcPts val="0"/>
              </a:spcAft>
              <a:buClr>
                <a:schemeClr val="lt1"/>
              </a:buClr>
              <a:buSzPts val="2200"/>
              <a:buNone/>
            </a:pPr>
            <a:r>
              <a:rPr lang="en-US" dirty="0"/>
              <a:t>9.Use Effective Quality Assurance Techniques	</a:t>
            </a:r>
            <a:r>
              <a:rPr lang="en-US" sz="1400" dirty="0"/>
              <a:t>STD-001-MEM-C, STD-001-ASSERT-C, STD-001-EXC-CPP</a:t>
            </a:r>
            <a:endParaRPr lang="en-US" dirty="0"/>
          </a:p>
          <a:p>
            <a:pPr marL="0" lvl="0" indent="0" algn="l" rtl="0">
              <a:lnSpc>
                <a:spcPct val="90000"/>
              </a:lnSpc>
              <a:spcBef>
                <a:spcPts val="0"/>
              </a:spcBef>
              <a:spcAft>
                <a:spcPts val="0"/>
              </a:spcAft>
              <a:buClr>
                <a:schemeClr val="lt1"/>
              </a:buClr>
              <a:buSzPts val="2200"/>
              <a:buNone/>
            </a:pPr>
            <a:r>
              <a:rPr lang="en-US" dirty="0"/>
              <a:t>10. Adopt a Secure Coding Standard		</a:t>
            </a:r>
            <a:r>
              <a:rPr lang="en-US" sz="1400" dirty="0"/>
              <a:t>STD-001-DCL-C, STD-001-STR-C</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2D59280-909E-477C-AD21-35D92709E44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66142674"/>
      </p:ext>
    </p:extLst>
  </p:cSld>
  <p:clrMapOvr>
    <a:masterClrMapping/>
  </p:clrMapOvr>
  <mc:AlternateContent xmlns:mc="http://schemas.openxmlformats.org/markup-compatibility/2006" xmlns:p14="http://schemas.microsoft.com/office/powerpoint/2010/main">
    <mc:Choice Requires="p14">
      <p:transition spd="slow" p14:dur="2000" advTm="29940"/>
    </mc:Choice>
    <mc:Fallback xmlns="">
      <p:transition spd="slow" advTm="2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r>
              <a:rPr lang="en-US" b="1" dirty="0"/>
              <a:t>SQL Injection </a:t>
            </a:r>
            <a:r>
              <a:rPr lang="en-US" dirty="0"/>
              <a:t>- STD-001-SQLINJ-J</a:t>
            </a:r>
          </a:p>
          <a:p>
            <a:pPr marL="0" indent="0">
              <a:spcBef>
                <a:spcPts val="0"/>
              </a:spcBef>
              <a:buSzPts val="2000"/>
              <a:buNone/>
            </a:pPr>
            <a:r>
              <a:rPr lang="en-US" b="1" dirty="0"/>
              <a:t>Memory Protection </a:t>
            </a:r>
            <a:r>
              <a:rPr lang="en-US" dirty="0"/>
              <a:t>- STD-001-MEM-C</a:t>
            </a:r>
          </a:p>
          <a:p>
            <a:pPr marL="0" indent="0">
              <a:spcBef>
                <a:spcPts val="0"/>
              </a:spcBef>
              <a:buSzPts val="2000"/>
              <a:buNone/>
            </a:pPr>
            <a:r>
              <a:rPr lang="en-US" b="1" dirty="0"/>
              <a:t>Declaration and Initialization </a:t>
            </a:r>
            <a:r>
              <a:rPr lang="en-US" dirty="0"/>
              <a:t>- STD-001-DCL-C</a:t>
            </a:r>
            <a:endParaRPr lang="en-US" b="1" dirty="0"/>
          </a:p>
          <a:p>
            <a:pPr marL="0" lvl="0" indent="0" algn="l" rtl="0">
              <a:lnSpc>
                <a:spcPct val="90000"/>
              </a:lnSpc>
              <a:spcBef>
                <a:spcPts val="0"/>
              </a:spcBef>
              <a:spcAft>
                <a:spcPts val="0"/>
              </a:spcAft>
              <a:buClr>
                <a:schemeClr val="lt1"/>
              </a:buClr>
              <a:buSzPts val="2000"/>
              <a:buNone/>
            </a:pPr>
            <a:r>
              <a:rPr lang="en-US" b="1" dirty="0"/>
              <a:t>Data Type </a:t>
            </a:r>
            <a:r>
              <a:rPr lang="en-US" dirty="0"/>
              <a:t>- STD-001-DATTYP-C</a:t>
            </a:r>
          </a:p>
          <a:p>
            <a:pPr marL="0" lvl="0" indent="0" algn="l" rtl="0">
              <a:lnSpc>
                <a:spcPct val="90000"/>
              </a:lnSpc>
              <a:spcBef>
                <a:spcPts val="0"/>
              </a:spcBef>
              <a:spcAft>
                <a:spcPts val="0"/>
              </a:spcAft>
              <a:buClr>
                <a:schemeClr val="lt1"/>
              </a:buClr>
              <a:buSzPts val="2000"/>
              <a:buNone/>
            </a:pPr>
            <a:r>
              <a:rPr lang="en-US" b="1" dirty="0"/>
              <a:t>Data Value </a:t>
            </a:r>
            <a:r>
              <a:rPr lang="en-US" dirty="0"/>
              <a:t>- STD-001-DAT-C</a:t>
            </a:r>
          </a:p>
          <a:p>
            <a:pPr marL="0" indent="0">
              <a:spcBef>
                <a:spcPts val="0"/>
              </a:spcBef>
              <a:buSzPts val="2000"/>
              <a:buNone/>
            </a:pPr>
            <a:r>
              <a:rPr lang="en-US" b="1" dirty="0"/>
              <a:t>Arrays</a:t>
            </a:r>
            <a:r>
              <a:rPr lang="en-US" dirty="0"/>
              <a:t> - STD-001-ARR-C</a:t>
            </a:r>
          </a:p>
          <a:p>
            <a:pPr marL="0" lvl="0" indent="0" algn="l" rtl="0">
              <a:lnSpc>
                <a:spcPct val="90000"/>
              </a:lnSpc>
              <a:spcBef>
                <a:spcPts val="0"/>
              </a:spcBef>
              <a:spcAft>
                <a:spcPts val="0"/>
              </a:spcAft>
              <a:buClr>
                <a:schemeClr val="lt1"/>
              </a:buClr>
              <a:buSzPts val="2000"/>
              <a:buNone/>
            </a:pPr>
            <a:r>
              <a:rPr lang="en-US" b="1" dirty="0"/>
              <a:t>String Correctness </a:t>
            </a:r>
            <a:r>
              <a:rPr lang="en-US" dirty="0"/>
              <a:t>- STD-001-STR-C</a:t>
            </a:r>
          </a:p>
          <a:p>
            <a:pPr marL="0" indent="0">
              <a:spcBef>
                <a:spcPts val="0"/>
              </a:spcBef>
              <a:buSzPts val="2000"/>
              <a:buNone/>
            </a:pPr>
            <a:r>
              <a:rPr lang="en-US" b="1" dirty="0"/>
              <a:t>String Correctness </a:t>
            </a:r>
            <a:r>
              <a:rPr lang="en-US" dirty="0"/>
              <a:t>- STD-002-STR-C</a:t>
            </a:r>
          </a:p>
          <a:p>
            <a:pPr marL="0" lvl="0" indent="0" algn="l" rtl="0">
              <a:lnSpc>
                <a:spcPct val="90000"/>
              </a:lnSpc>
              <a:spcBef>
                <a:spcPts val="0"/>
              </a:spcBef>
              <a:spcAft>
                <a:spcPts val="0"/>
              </a:spcAft>
              <a:buClr>
                <a:schemeClr val="lt1"/>
              </a:buClr>
              <a:buSzPts val="2000"/>
              <a:buNone/>
            </a:pPr>
            <a:r>
              <a:rPr lang="en-US" b="1" dirty="0"/>
              <a:t>Assertions</a:t>
            </a:r>
            <a:r>
              <a:rPr lang="en-US" dirty="0"/>
              <a:t> - STD-001-ASSERT-C</a:t>
            </a:r>
          </a:p>
          <a:p>
            <a:pPr marL="0" lvl="0" indent="0" algn="l" rtl="0">
              <a:lnSpc>
                <a:spcPct val="90000"/>
              </a:lnSpc>
              <a:spcBef>
                <a:spcPts val="0"/>
              </a:spcBef>
              <a:spcAft>
                <a:spcPts val="0"/>
              </a:spcAft>
              <a:buClr>
                <a:schemeClr val="lt1"/>
              </a:buClr>
              <a:buSzPts val="2000"/>
              <a:buNone/>
            </a:pPr>
            <a:r>
              <a:rPr lang="en-US" b="1" dirty="0"/>
              <a:t>Exceptions</a:t>
            </a:r>
            <a:r>
              <a:rPr lang="en-US" dirty="0"/>
              <a:t> - STD-001-EXC-CPP</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3626DD9-94F6-4D5B-A794-76BB069376F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191"/>
    </mc:Choice>
    <mc:Fallback xmlns="">
      <p:transition spd="slow" advTm="24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r>
              <a:rPr lang="en-US" sz="2400" b="1" dirty="0">
                <a:solidFill>
                  <a:schemeClr val="bg1"/>
                </a:solidFill>
              </a:rPr>
              <a:t>Encryption in rest</a:t>
            </a:r>
          </a:p>
          <a:p>
            <a:pPr marL="342900">
              <a:buSzPts val="1600"/>
            </a:pPr>
            <a:r>
              <a:rPr lang="en-US" sz="1800" dirty="0">
                <a:solidFill>
                  <a:schemeClr val="bg1"/>
                </a:solidFill>
              </a:rPr>
              <a:t>Ensures that data is encrypted while on disk .  This helps prevent an attack if hardware is stolen.  The only way to access data is with an encryption key.</a:t>
            </a:r>
          </a:p>
          <a:p>
            <a:pPr marL="0" indent="0">
              <a:buSzPts val="1600"/>
              <a:buNone/>
            </a:pPr>
            <a:endParaRPr lang="en-US" sz="1800" dirty="0">
              <a:solidFill>
                <a:schemeClr val="bg1"/>
              </a:solidFill>
            </a:endParaRPr>
          </a:p>
          <a:p>
            <a:pPr marL="0" indent="0">
              <a:buSzPts val="1600"/>
              <a:buNone/>
            </a:pPr>
            <a:r>
              <a:rPr lang="en-US" sz="2400" b="1" dirty="0">
                <a:solidFill>
                  <a:schemeClr val="bg1"/>
                </a:solidFill>
              </a:rPr>
              <a:t>Encryption at fly</a:t>
            </a:r>
          </a:p>
          <a:p>
            <a:pPr marL="342900">
              <a:buSzPts val="1600"/>
            </a:pPr>
            <a:r>
              <a:rPr lang="en-US" sz="1800" dirty="0">
                <a:solidFill>
                  <a:schemeClr val="bg1"/>
                </a:solidFill>
              </a:rPr>
              <a:t>Data encrypted while be transmitted.  This makes it hard for an attacker to access data in the middle of a transfer over a network.</a:t>
            </a:r>
          </a:p>
          <a:p>
            <a:pPr marL="0" indent="0">
              <a:buSzPts val="1600"/>
              <a:buNone/>
            </a:pPr>
            <a:r>
              <a:rPr lang="en-US" sz="2400" b="1" dirty="0">
                <a:solidFill>
                  <a:schemeClr val="bg1"/>
                </a:solidFill>
              </a:rPr>
              <a:t>Encryption in use</a:t>
            </a:r>
          </a:p>
          <a:p>
            <a:pPr marL="285750" indent="-285750">
              <a:buSzPts val="1600"/>
            </a:pPr>
            <a:r>
              <a:rPr lang="en-US" sz="1800" dirty="0">
                <a:effectLst/>
                <a:latin typeface="Century Gothic" panose="020B0502020202020204" pitchFamily="34" charset="0"/>
                <a:ea typeface="Calibri" panose="020F0502020204030204" pitchFamily="34" charset="0"/>
              </a:rPr>
              <a:t>In-use Encryption ensures sensitive data is secure regardless of the lifecycle or location.  It is Role-based with access controls to control which users can access specific data.  You can also use it for all data stores from a single platform and it detects anomalies in real time</a:t>
            </a:r>
            <a:endParaRPr sz="1800" dirty="0">
              <a:solidFill>
                <a:schemeClr val="bg1"/>
              </a:solidFill>
              <a:latin typeface="Century Gothic" panose="020B0502020202020204" pitchFamily="34" charset="0"/>
            </a:endParaRP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991AE50-8FD3-4355-B0EB-8DF2CA5887E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761"/>
    </mc:Choice>
    <mc:Fallback xmlns="">
      <p:transition spd="slow" advTm="40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400" b="1" dirty="0"/>
              <a:t>Authentication</a:t>
            </a:r>
            <a:endParaRPr lang="en-US" sz="1800" b="1" dirty="0"/>
          </a:p>
          <a:p>
            <a:pPr marL="342900">
              <a:spcBef>
                <a:spcPts val="0"/>
              </a:spcBef>
              <a:buSzPts val="2400"/>
            </a:pPr>
            <a:r>
              <a:rPr lang="en-US" sz="1800" dirty="0"/>
              <a:t>Authentication is used to identify a user, usually through a username and password.  It is important to make sure the user is who they say they are.  Often, there is two-step authentication, through a smart phone or email address with a verification code.</a:t>
            </a:r>
          </a:p>
          <a:p>
            <a:pPr marL="0" indent="0">
              <a:spcBef>
                <a:spcPts val="0"/>
              </a:spcBef>
              <a:buSzPts val="2400"/>
              <a:buNone/>
            </a:pPr>
            <a:endParaRPr lang="en-US" sz="1800" dirty="0"/>
          </a:p>
          <a:p>
            <a:pPr marL="0" indent="0">
              <a:spcBef>
                <a:spcPts val="0"/>
              </a:spcBef>
              <a:buSzPts val="2400"/>
              <a:buNone/>
            </a:pPr>
            <a:r>
              <a:rPr lang="en-US" sz="2400" b="1" dirty="0"/>
              <a:t>Authorization</a:t>
            </a:r>
          </a:p>
          <a:p>
            <a:pPr marL="285750" indent="-285750">
              <a:spcBef>
                <a:spcPts val="0"/>
              </a:spcBef>
              <a:buSzPts val="2400"/>
            </a:pPr>
            <a:r>
              <a:rPr lang="en-US" sz="1800" dirty="0"/>
              <a:t>Authorization ensures that the user has proper access to resources based on privilege.   The user should only have enough access to do their role.</a:t>
            </a:r>
          </a:p>
          <a:p>
            <a:pPr marL="285750" indent="-285750">
              <a:spcBef>
                <a:spcPts val="0"/>
              </a:spcBef>
              <a:buSzPts val="2400"/>
            </a:pPr>
            <a:endParaRPr lang="en-US" sz="1800" dirty="0"/>
          </a:p>
          <a:p>
            <a:pPr marL="0" indent="0">
              <a:spcBef>
                <a:spcPts val="0"/>
              </a:spcBef>
              <a:buSzPts val="2400"/>
              <a:buNone/>
            </a:pPr>
            <a:r>
              <a:rPr lang="en-US" sz="2400" b="1" dirty="0"/>
              <a:t>Accounting</a:t>
            </a:r>
          </a:p>
          <a:p>
            <a:pPr marL="285750" indent="-285750">
              <a:spcBef>
                <a:spcPts val="0"/>
              </a:spcBef>
              <a:buSzPts val="2400"/>
            </a:pPr>
            <a:r>
              <a:rPr lang="en-US" sz="1800" dirty="0"/>
              <a:t>Accounting is used to tell what and how many resources a user uses.  This helps with auditing  and managing resources.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4BD6FC6-3F23-4056-8E1A-0BF5ADA2C11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935"/>
    </mc:Choice>
    <mc:Fallback xmlns="">
      <p:transition spd="slow" advTm="34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695636"/>
            <a:ext cx="10820400" cy="516236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Data Value</a:t>
            </a:r>
          </a:p>
          <a:p>
            <a:pPr marL="0" lvl="0" indent="0" algn="l" rtl="0">
              <a:lnSpc>
                <a:spcPct val="90000"/>
              </a:lnSpc>
              <a:spcBef>
                <a:spcPts val="1000"/>
              </a:spcBef>
              <a:spcAft>
                <a:spcPts val="0"/>
              </a:spcAft>
              <a:buSzPts val="1800"/>
              <a:buNone/>
            </a:pPr>
            <a:r>
              <a:rPr lang="en-US" sz="1800" dirty="0"/>
              <a:t>#include &lt;limits.h&gt;</a:t>
            </a:r>
          </a:p>
          <a:p>
            <a:pPr marL="0" lvl="0" indent="0" algn="l" rtl="0">
              <a:lnSpc>
                <a:spcPct val="90000"/>
              </a:lnSpc>
              <a:spcBef>
                <a:spcPts val="1000"/>
              </a:spcBef>
              <a:spcAft>
                <a:spcPts val="0"/>
              </a:spcAft>
              <a:buSzPts val="1800"/>
              <a:buNone/>
            </a:pPr>
            <a:r>
              <a:rPr lang="en-US" sz="1800" dirty="0"/>
              <a:t>  </a:t>
            </a:r>
          </a:p>
          <a:p>
            <a:pPr marL="0" lvl="0" indent="0" algn="l" rtl="0">
              <a:lnSpc>
                <a:spcPct val="90000"/>
              </a:lnSpc>
              <a:spcBef>
                <a:spcPts val="1000"/>
              </a:spcBef>
              <a:spcAft>
                <a:spcPts val="0"/>
              </a:spcAft>
              <a:buSzPts val="1800"/>
              <a:buNone/>
            </a:pPr>
            <a:r>
              <a:rPr lang="en-US" sz="1800" dirty="0"/>
              <a:t>void func(signed long s_a, signed long s_b) {</a:t>
            </a:r>
          </a:p>
          <a:p>
            <a:pPr marL="0" lvl="0" indent="0" algn="l" rtl="0">
              <a:lnSpc>
                <a:spcPct val="90000"/>
              </a:lnSpc>
              <a:spcBef>
                <a:spcPts val="1000"/>
              </a:spcBef>
              <a:spcAft>
                <a:spcPts val="0"/>
              </a:spcAft>
              <a:buSzPts val="1800"/>
              <a:buNone/>
            </a:pPr>
            <a:r>
              <a:rPr lang="en-US" sz="1800" dirty="0"/>
              <a:t>  signed long result;</a:t>
            </a:r>
          </a:p>
          <a:p>
            <a:pPr marL="0" lvl="0" indent="0" algn="l" rtl="0">
              <a:lnSpc>
                <a:spcPct val="90000"/>
              </a:lnSpc>
              <a:spcBef>
                <a:spcPts val="1000"/>
              </a:spcBef>
              <a:spcAft>
                <a:spcPts val="0"/>
              </a:spcAft>
              <a:buSzPts val="1800"/>
              <a:buNone/>
            </a:pPr>
            <a:r>
              <a:rPr lang="en-US" sz="1800" dirty="0"/>
              <a:t>  if ((s_b == 0) || ((s_a == LONG_MIN) &amp;&amp; (s_b == -1))) {</a:t>
            </a:r>
          </a:p>
          <a:p>
            <a:pPr marL="0" lvl="0" indent="0" algn="l" rtl="0">
              <a:lnSpc>
                <a:spcPct val="90000"/>
              </a:lnSpc>
              <a:spcBef>
                <a:spcPts val="1000"/>
              </a:spcBef>
              <a:spcAft>
                <a:spcPts val="0"/>
              </a:spcAft>
              <a:buSzPts val="1800"/>
              <a:buNone/>
            </a:pPr>
            <a:r>
              <a:rPr lang="en-US" sz="1800" dirty="0"/>
              <a:t>    /* Handle error */</a:t>
            </a:r>
          </a:p>
          <a:p>
            <a:pPr marL="0" lvl="0" indent="0" algn="l" rtl="0">
              <a:lnSpc>
                <a:spcPct val="90000"/>
              </a:lnSpc>
              <a:spcBef>
                <a:spcPts val="1000"/>
              </a:spcBef>
              <a:spcAft>
                <a:spcPts val="0"/>
              </a:spcAft>
              <a:buSzPts val="1800"/>
              <a:buNone/>
            </a:pPr>
            <a:r>
              <a:rPr lang="en-US" sz="1800" dirty="0"/>
              <a:t>  } else {</a:t>
            </a:r>
          </a:p>
          <a:p>
            <a:pPr marL="0" lvl="0" indent="0" algn="l" rtl="0">
              <a:lnSpc>
                <a:spcPct val="90000"/>
              </a:lnSpc>
              <a:spcBef>
                <a:spcPts val="1000"/>
              </a:spcBef>
              <a:spcAft>
                <a:spcPts val="0"/>
              </a:spcAft>
              <a:buSzPts val="1800"/>
              <a:buNone/>
            </a:pPr>
            <a:r>
              <a:rPr lang="en-US" sz="1800" dirty="0"/>
              <a:t>    result = s_a / s_b;</a:t>
            </a:r>
          </a:p>
          <a:p>
            <a:pPr marL="0" lvl="0" indent="0" algn="l" rtl="0">
              <a:lnSpc>
                <a:spcPct val="90000"/>
              </a:lnSpc>
              <a:spcBef>
                <a:spcPts val="1000"/>
              </a:spcBef>
              <a:spcAft>
                <a:spcPts val="0"/>
              </a:spcAft>
              <a:buSzPts val="1800"/>
              <a:buNone/>
            </a:pPr>
            <a:r>
              <a:rPr lang="en-US" sz="1800" dirty="0"/>
              <a:t>  }</a:t>
            </a:r>
          </a:p>
          <a:p>
            <a:pPr marL="0" lvl="0" indent="0" algn="l" rtl="0">
              <a:lnSpc>
                <a:spcPct val="90000"/>
              </a:lnSpc>
              <a:spcBef>
                <a:spcPts val="1000"/>
              </a:spcBef>
              <a:spcAft>
                <a:spcPts val="0"/>
              </a:spcAft>
              <a:buSzPts val="1800"/>
              <a:buNone/>
            </a:pPr>
            <a:r>
              <a:rPr lang="en-US" sz="1800" dirty="0"/>
              <a:t>  /* ... */</a:t>
            </a:r>
          </a:p>
          <a:p>
            <a:pPr marL="0" lvl="0" indent="0" algn="l" rtl="0">
              <a:lnSpc>
                <a:spcPct val="90000"/>
              </a:lnSpc>
              <a:spcBef>
                <a:spcPts val="1000"/>
              </a:spcBef>
              <a:spcAft>
                <a:spcPts val="0"/>
              </a:spcAft>
              <a:buSzPts val="1800"/>
              <a:buNone/>
            </a:pPr>
            <a:r>
              <a:rPr lang="en-US" sz="1800" dirty="0"/>
              <a:t>}</a:t>
            </a:r>
          </a:p>
          <a:p>
            <a:pPr marL="0" lvl="0" indent="0" algn="l" rtl="0">
              <a:lnSpc>
                <a:spcPct val="90000"/>
              </a:lnSpc>
              <a:spcBef>
                <a:spcPts val="1000"/>
              </a:spcBef>
              <a:spcAft>
                <a:spcPts val="0"/>
              </a:spcAft>
              <a:buSzPts val="1800"/>
              <a:buNone/>
            </a:pPr>
            <a:r>
              <a:rPr lang="en-US" sz="1800" dirty="0"/>
              <a:t>This tests to make sure there is no possibility of divide by zero errors or signed overflow</a:t>
            </a:r>
            <a:endParaRPr sz="18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9DD7274-DD87-48C9-B4E4-E2374512EA0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782"/>
    </mc:Choice>
    <mc:Fallback xmlns="">
      <p:transition spd="slow" advTm="11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277</TotalTime>
  <Words>1262</Words>
  <Application>Microsoft Office PowerPoint</Application>
  <PresentationFormat>Widescreen</PresentationFormat>
  <Paragraphs>174</Paragraphs>
  <Slides>18</Slides>
  <Notes>18</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Times New Roman</vt:lpstr>
      <vt:lpstr>Arial</vt:lpstr>
      <vt:lpstr>Century Gothic</vt:lpstr>
      <vt:lpstr>Calibri</vt:lpstr>
      <vt:lpstr>inherit</vt:lpstr>
      <vt:lpstr>Vapor Trail</vt:lpstr>
      <vt:lpstr>Green Pace</vt:lpstr>
      <vt:lpstr>OVERVIEW: DEFENSE IN DEPTH</vt:lpstr>
      <vt:lpstr>THREATS MATRIX</vt:lpstr>
      <vt:lpstr>Automated Detection</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stephen blackburn</cp:lastModifiedBy>
  <cp:revision>3</cp:revision>
  <dcterms:created xsi:type="dcterms:W3CDTF">2020-08-19T17:59:24Z</dcterms:created>
  <dcterms:modified xsi:type="dcterms:W3CDTF">2021-08-22T18:44:38Z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